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3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4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5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6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7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  <p:sldMasterId id="2147484410" r:id="rId2"/>
    <p:sldMasterId id="2147484427" r:id="rId3"/>
    <p:sldMasterId id="2147484444" r:id="rId4"/>
    <p:sldMasterId id="2147484461" r:id="rId5"/>
    <p:sldMasterId id="2147484478" r:id="rId6"/>
    <p:sldMasterId id="2147484495" r:id="rId7"/>
    <p:sldMasterId id="2147484512" r:id="rId8"/>
  </p:sldMasterIdLst>
  <p:notesMasterIdLst>
    <p:notesMasterId r:id="rId14"/>
  </p:notesMasterIdLst>
  <p:handoutMasterIdLst>
    <p:handoutMasterId r:id="rId15"/>
  </p:handoutMasterIdLst>
  <p:sldIdLst>
    <p:sldId id="263" r:id="rId9"/>
    <p:sldId id="261" r:id="rId10"/>
    <p:sldId id="267" r:id="rId11"/>
    <p:sldId id="268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807" autoAdjust="0"/>
  </p:normalViewPr>
  <p:slideViewPr>
    <p:cSldViewPr snapToGrid="0">
      <p:cViewPr varScale="1">
        <p:scale>
          <a:sx n="122" d="100"/>
          <a:sy n="122" d="100"/>
        </p:scale>
        <p:origin x="15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FF39A1-F8D3-413B-8B20-9CDE5D4C9AD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6111C6F-C50A-4A38-83DE-04D43FDEB6BC}">
      <dgm:prSet phldrT="[Text]" custT="1"/>
      <dgm:spPr>
        <a:solidFill>
          <a:schemeClr val="accent6"/>
        </a:solidFill>
        <a:ln>
          <a:solidFill>
            <a:schemeClr val="accent6"/>
          </a:solidFill>
        </a:ln>
      </dgm:spPr>
      <dgm:t>
        <a:bodyPr/>
        <a:lstStyle/>
        <a:p>
          <a:r>
            <a:rPr lang="sv-SE" sz="3200" dirty="0"/>
            <a:t>Övergripande</a:t>
          </a:r>
        </a:p>
      </dgm:t>
    </dgm:pt>
    <dgm:pt modelId="{C13D65C1-0543-4FB9-8389-A57B173A82D1}" type="parTrans" cxnId="{C0B0E266-1282-42C6-9F96-191BF71274DC}">
      <dgm:prSet/>
      <dgm:spPr/>
      <dgm:t>
        <a:bodyPr/>
        <a:lstStyle/>
        <a:p>
          <a:endParaRPr lang="sv-SE"/>
        </a:p>
      </dgm:t>
    </dgm:pt>
    <dgm:pt modelId="{86ABEB93-4C71-4D19-B646-BF30CD77B0B0}" type="sibTrans" cxnId="{C0B0E266-1282-42C6-9F96-191BF71274DC}">
      <dgm:prSet/>
      <dgm:spPr/>
      <dgm:t>
        <a:bodyPr/>
        <a:lstStyle/>
        <a:p>
          <a:endParaRPr lang="sv-SE"/>
        </a:p>
      </dgm:t>
    </dgm:pt>
    <dgm:pt modelId="{FB8F5D69-8CED-451D-B952-9D173145EA61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r>
            <a:rPr lang="sv-SE" sz="2000" dirty="0"/>
            <a:t>Förtydligat rutinen</a:t>
          </a:r>
        </a:p>
      </dgm:t>
    </dgm:pt>
    <dgm:pt modelId="{C14D8D7C-AEF3-408D-9818-D1B07D0EBF63}" type="parTrans" cxnId="{45C40E01-6BA6-418B-82B8-3E37AD717766}">
      <dgm:prSet/>
      <dgm:spPr/>
      <dgm:t>
        <a:bodyPr/>
        <a:lstStyle/>
        <a:p>
          <a:endParaRPr lang="sv-SE"/>
        </a:p>
      </dgm:t>
    </dgm:pt>
    <dgm:pt modelId="{561F8281-00CB-4C48-88ED-B2C8AC778760}" type="sibTrans" cxnId="{45C40E01-6BA6-418B-82B8-3E37AD717766}">
      <dgm:prSet/>
      <dgm:spPr/>
      <dgm:t>
        <a:bodyPr/>
        <a:lstStyle/>
        <a:p>
          <a:endParaRPr lang="sv-SE"/>
        </a:p>
      </dgm:t>
    </dgm:pt>
    <dgm:pt modelId="{B12F74EE-6F06-4555-93BD-34C4BCE49076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sv-SE" sz="2000" kern="1200" dirty="0"/>
            <a:t>I första hand särskilt konto för privata medel på max 2000 kr. I andra hand kontanter.</a:t>
          </a:r>
        </a:p>
      </dgm:t>
    </dgm:pt>
    <dgm:pt modelId="{6D59E7E5-9B81-496E-886D-0AF14B14FA2F}" type="parTrans" cxnId="{4E223695-92BA-44DC-A17F-2B89ABC892C0}">
      <dgm:prSet/>
      <dgm:spPr/>
      <dgm:t>
        <a:bodyPr/>
        <a:lstStyle/>
        <a:p>
          <a:endParaRPr lang="sv-SE"/>
        </a:p>
      </dgm:t>
    </dgm:pt>
    <dgm:pt modelId="{44412F10-B785-49F6-A99B-F8B4B5F3695C}" type="sibTrans" cxnId="{4E223695-92BA-44DC-A17F-2B89ABC892C0}">
      <dgm:prSet/>
      <dgm:spPr/>
      <dgm:t>
        <a:bodyPr/>
        <a:lstStyle/>
        <a:p>
          <a:endParaRPr lang="sv-SE"/>
        </a:p>
      </dgm:t>
    </dgm:pt>
    <dgm:pt modelId="{1114A6BB-1F6A-42A3-8813-D685D11D9159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sv-SE" sz="2000" kern="1200" dirty="0">
              <a:solidFill>
                <a:srgbClr val="1F1F1F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Exempel på ifyllt </a:t>
          </a:r>
          <a:r>
            <a:rPr lang="sv-SE" sz="2000" kern="1200" dirty="0" err="1">
              <a:solidFill>
                <a:srgbClr val="1F1F1F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kassablad</a:t>
          </a:r>
          <a:r>
            <a:rPr lang="sv-SE" sz="2000" kern="1200" dirty="0">
              <a:solidFill>
                <a:srgbClr val="1F1F1F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 finns nu som bilaga till rutinen.</a:t>
          </a:r>
        </a:p>
      </dgm:t>
    </dgm:pt>
    <dgm:pt modelId="{CA2D017E-1826-4720-A4CE-40663D32C885}" type="parTrans" cxnId="{CD13C393-722E-4791-ACC7-B0A0419FBC25}">
      <dgm:prSet/>
      <dgm:spPr/>
      <dgm:t>
        <a:bodyPr/>
        <a:lstStyle/>
        <a:p>
          <a:endParaRPr lang="sv-SE"/>
        </a:p>
      </dgm:t>
    </dgm:pt>
    <dgm:pt modelId="{13C3C3C1-28DC-4210-A60C-D4958F6A56B5}" type="sibTrans" cxnId="{CD13C393-722E-4791-ACC7-B0A0419FBC25}">
      <dgm:prSet/>
      <dgm:spPr/>
      <dgm:t>
        <a:bodyPr/>
        <a:lstStyle/>
        <a:p>
          <a:endParaRPr lang="sv-SE"/>
        </a:p>
      </dgm:t>
    </dgm:pt>
    <dgm:pt modelId="{EA397AF6-17DE-44BC-A8F1-38AEE389E592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pPr algn="l"/>
          <a:r>
            <a:rPr lang="sv-SE" sz="1900" dirty="0" err="1"/>
            <a:t>Kassablad</a:t>
          </a:r>
          <a:r>
            <a:rPr lang="sv-SE" sz="1900" dirty="0"/>
            <a:t> och kvitton ska sparas i 10 år</a:t>
          </a:r>
          <a:br>
            <a:rPr lang="sv-SE" sz="1900" dirty="0"/>
          </a:br>
          <a:r>
            <a:rPr lang="sv-SE" sz="1900" dirty="0"/>
            <a:t>- Regleras av regionarkivets bestämmelser </a:t>
          </a:r>
          <a:br>
            <a:rPr lang="sv-SE" sz="1900" dirty="0"/>
          </a:br>
          <a:r>
            <a:rPr lang="sv-SE" sz="1900" dirty="0"/>
            <a:t>- Inte längre på enheten</a:t>
          </a:r>
          <a:br>
            <a:rPr lang="sv-SE" sz="1900" dirty="0"/>
          </a:br>
          <a:r>
            <a:rPr lang="sv-SE" sz="1900" dirty="0"/>
            <a:t>- Skickas vid egenkontroll Privata medel in till arkivarier i Göteborgs Stad</a:t>
          </a:r>
          <a:br>
            <a:rPr lang="sv-SE" sz="1900" dirty="0"/>
          </a:br>
          <a:endParaRPr lang="sv-SE" sz="2000" dirty="0"/>
        </a:p>
      </dgm:t>
    </dgm:pt>
    <dgm:pt modelId="{4ACBDA54-8722-470B-9311-80E94987122E}" type="parTrans" cxnId="{A7A0C8D3-2830-4D38-A2BA-A22E3780490E}">
      <dgm:prSet/>
      <dgm:spPr/>
      <dgm:t>
        <a:bodyPr/>
        <a:lstStyle/>
        <a:p>
          <a:endParaRPr lang="sv-SE"/>
        </a:p>
      </dgm:t>
    </dgm:pt>
    <dgm:pt modelId="{3B1B0FB1-1D4B-44F6-99F9-C6D00BED3E8C}" type="sibTrans" cxnId="{A7A0C8D3-2830-4D38-A2BA-A22E3780490E}">
      <dgm:prSet/>
      <dgm:spPr/>
      <dgm:t>
        <a:bodyPr/>
        <a:lstStyle/>
        <a:p>
          <a:endParaRPr lang="sv-SE"/>
        </a:p>
      </dgm:t>
    </dgm:pt>
    <dgm:pt modelId="{7744E9FE-4E29-49D9-806F-4785D10C0E81}">
      <dgm:prSet phldrT="[Text]" custT="1"/>
      <dgm:spPr>
        <a:solidFill>
          <a:schemeClr val="accent6"/>
        </a:solidFill>
        <a:ln>
          <a:solidFill>
            <a:schemeClr val="accent6"/>
          </a:solidFill>
        </a:ln>
      </dgm:spPr>
      <dgm:t>
        <a:bodyPr/>
        <a:lstStyle/>
        <a:p>
          <a:r>
            <a:rPr lang="sv-SE" sz="3200" dirty="0"/>
            <a:t>Förändringar</a:t>
          </a:r>
        </a:p>
      </dgm:t>
    </dgm:pt>
    <dgm:pt modelId="{8D8DEEC8-DCA8-47E3-B235-51CD04CDE635}" type="sibTrans" cxnId="{4A143B32-438B-4126-9B21-61AAD57412C2}">
      <dgm:prSet/>
      <dgm:spPr/>
      <dgm:t>
        <a:bodyPr/>
        <a:lstStyle/>
        <a:p>
          <a:endParaRPr lang="sv-SE"/>
        </a:p>
      </dgm:t>
    </dgm:pt>
    <dgm:pt modelId="{931C22D0-3617-4885-92A2-576D949E2CC3}" type="parTrans" cxnId="{4A143B32-438B-4126-9B21-61AAD57412C2}">
      <dgm:prSet/>
      <dgm:spPr/>
      <dgm:t>
        <a:bodyPr/>
        <a:lstStyle/>
        <a:p>
          <a:endParaRPr lang="sv-SE"/>
        </a:p>
      </dgm:t>
    </dgm:pt>
    <dgm:pt modelId="{16DB63E1-3C7F-49C1-9E5A-64BD688DC2E3}">
      <dgm:prSet phldrT="[Text]" custT="1"/>
      <dgm:spPr>
        <a:solidFill>
          <a:schemeClr val="accent6"/>
        </a:solidFill>
        <a:ln>
          <a:solidFill>
            <a:schemeClr val="accent6"/>
          </a:solidFill>
        </a:ln>
      </dgm:spPr>
      <dgm:t>
        <a:bodyPr/>
        <a:lstStyle/>
        <a:p>
          <a:r>
            <a:rPr lang="sv-SE" sz="3200" dirty="0"/>
            <a:t>Förtydligande</a:t>
          </a:r>
        </a:p>
      </dgm:t>
    </dgm:pt>
    <dgm:pt modelId="{E62388E3-049D-443A-940E-AF4F04385D73}" type="sibTrans" cxnId="{15345125-1C34-478F-B794-1FA22F3BC4BF}">
      <dgm:prSet/>
      <dgm:spPr/>
      <dgm:t>
        <a:bodyPr/>
        <a:lstStyle/>
        <a:p>
          <a:endParaRPr lang="sv-SE"/>
        </a:p>
      </dgm:t>
    </dgm:pt>
    <dgm:pt modelId="{AF4C21C5-58B8-4812-A45B-A666A796A450}" type="parTrans" cxnId="{15345125-1C34-478F-B794-1FA22F3BC4BF}">
      <dgm:prSet/>
      <dgm:spPr/>
      <dgm:t>
        <a:bodyPr/>
        <a:lstStyle/>
        <a:p>
          <a:endParaRPr lang="sv-SE"/>
        </a:p>
      </dgm:t>
    </dgm:pt>
    <dgm:pt modelId="{1468282E-8500-481B-ADBB-38E2A5C85110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r>
            <a:rPr lang="sv-SE" sz="2000" dirty="0"/>
            <a:t>Förenklat språk</a:t>
          </a:r>
        </a:p>
      </dgm:t>
    </dgm:pt>
    <dgm:pt modelId="{0D54EB91-C9A0-4D42-8E6A-F28269159132}" type="parTrans" cxnId="{2381E8E7-1A2D-4360-B68D-ADDEAD39D70A}">
      <dgm:prSet/>
      <dgm:spPr/>
      <dgm:t>
        <a:bodyPr/>
        <a:lstStyle/>
        <a:p>
          <a:endParaRPr lang="sv-SE"/>
        </a:p>
      </dgm:t>
    </dgm:pt>
    <dgm:pt modelId="{0991AD91-9FD1-4697-B71F-D1746EAB73C3}" type="sibTrans" cxnId="{2381E8E7-1A2D-4360-B68D-ADDEAD39D70A}">
      <dgm:prSet/>
      <dgm:spPr/>
      <dgm:t>
        <a:bodyPr/>
        <a:lstStyle/>
        <a:p>
          <a:endParaRPr lang="sv-SE"/>
        </a:p>
      </dgm:t>
    </dgm:pt>
    <dgm:pt modelId="{DDA023C3-F12E-4C31-B224-DC3524BCF67B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r>
            <a:rPr lang="sv-SE" sz="2000" dirty="0"/>
            <a:t>Stämt av med jurist vad i processen som går att förenkla </a:t>
          </a:r>
        </a:p>
      </dgm:t>
    </dgm:pt>
    <dgm:pt modelId="{A15E00EB-1E2F-4130-BCFF-F72AE030B53C}" type="parTrans" cxnId="{4B1D6DAF-6E4D-4EDC-AC30-7468B6D2FF52}">
      <dgm:prSet/>
      <dgm:spPr/>
      <dgm:t>
        <a:bodyPr/>
        <a:lstStyle/>
        <a:p>
          <a:endParaRPr lang="sv-SE"/>
        </a:p>
      </dgm:t>
    </dgm:pt>
    <dgm:pt modelId="{33564DA7-EEBA-4A34-970D-1A77E6A9BD51}" type="sibTrans" cxnId="{4B1D6DAF-6E4D-4EDC-AC30-7468B6D2FF52}">
      <dgm:prSet/>
      <dgm:spPr/>
      <dgm:t>
        <a:bodyPr/>
        <a:lstStyle/>
        <a:p>
          <a:endParaRPr lang="sv-SE"/>
        </a:p>
      </dgm:t>
    </dgm:pt>
    <dgm:pt modelId="{4881D09C-AE5E-4B3B-BC28-2E8A5DEA856B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sv-SE" sz="2000" kern="1200" dirty="0">
            <a:solidFill>
              <a:srgbClr val="1F1F1F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+mn-cs"/>
          </a:endParaRPr>
        </a:p>
      </dgm:t>
    </dgm:pt>
    <dgm:pt modelId="{91D020B3-E75A-44F7-B48B-3C1551BA9ECC}" type="parTrans" cxnId="{3C56B92F-6E92-4A53-A980-AF8BCBE45192}">
      <dgm:prSet/>
      <dgm:spPr/>
      <dgm:t>
        <a:bodyPr/>
        <a:lstStyle/>
        <a:p>
          <a:endParaRPr lang="sv-SE"/>
        </a:p>
      </dgm:t>
    </dgm:pt>
    <dgm:pt modelId="{943F77B7-49AA-420F-BBEA-6BC2FBEAE495}" type="sibTrans" cxnId="{3C56B92F-6E92-4A53-A980-AF8BCBE45192}">
      <dgm:prSet/>
      <dgm:spPr/>
      <dgm:t>
        <a:bodyPr/>
        <a:lstStyle/>
        <a:p>
          <a:endParaRPr lang="sv-SE"/>
        </a:p>
      </dgm:t>
    </dgm:pt>
    <dgm:pt modelId="{EA9CC7EB-15AB-4B7B-A516-41F0B331A374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endParaRPr lang="sv-SE" sz="2000" dirty="0"/>
        </a:p>
      </dgm:t>
    </dgm:pt>
    <dgm:pt modelId="{19882CC8-B103-4264-BA14-C243DF190863}" type="parTrans" cxnId="{4EFA8933-7E6D-4FD5-BC96-EEC58375E120}">
      <dgm:prSet/>
      <dgm:spPr/>
      <dgm:t>
        <a:bodyPr/>
        <a:lstStyle/>
        <a:p>
          <a:endParaRPr lang="sv-SE"/>
        </a:p>
      </dgm:t>
    </dgm:pt>
    <dgm:pt modelId="{63EE8FFC-498D-41D8-A29C-FAC9A318E219}" type="sibTrans" cxnId="{4EFA8933-7E6D-4FD5-BC96-EEC58375E120}">
      <dgm:prSet/>
      <dgm:spPr/>
      <dgm:t>
        <a:bodyPr/>
        <a:lstStyle/>
        <a:p>
          <a:endParaRPr lang="sv-SE"/>
        </a:p>
      </dgm:t>
    </dgm:pt>
    <dgm:pt modelId="{42086A1B-DF16-4006-B89E-C952D0A33879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endParaRPr lang="sv-SE" sz="2000" dirty="0"/>
        </a:p>
      </dgm:t>
    </dgm:pt>
    <dgm:pt modelId="{7E013580-1ECF-462A-8ED3-0A2E1E156C5B}" type="parTrans" cxnId="{458963FE-F579-4164-B755-288D4A4B7649}">
      <dgm:prSet/>
      <dgm:spPr/>
      <dgm:t>
        <a:bodyPr/>
        <a:lstStyle/>
        <a:p>
          <a:endParaRPr lang="sv-SE"/>
        </a:p>
      </dgm:t>
    </dgm:pt>
    <dgm:pt modelId="{69C42F60-6860-4476-848F-B3613A6099BC}" type="sibTrans" cxnId="{458963FE-F579-4164-B755-288D4A4B7649}">
      <dgm:prSet/>
      <dgm:spPr/>
      <dgm:t>
        <a:bodyPr/>
        <a:lstStyle/>
        <a:p>
          <a:endParaRPr lang="sv-SE"/>
        </a:p>
      </dgm:t>
    </dgm:pt>
    <dgm:pt modelId="{929D5D6D-64D6-44F2-907F-590DFD1800A9}" type="pres">
      <dgm:prSet presAssocID="{34FF39A1-F8D3-413B-8B20-9CDE5D4C9ADA}" presName="Name0" presStyleCnt="0">
        <dgm:presLayoutVars>
          <dgm:dir/>
          <dgm:animLvl val="lvl"/>
          <dgm:resizeHandles val="exact"/>
        </dgm:presLayoutVars>
      </dgm:prSet>
      <dgm:spPr/>
    </dgm:pt>
    <dgm:pt modelId="{E16BD115-9482-4E14-933B-7B92A939E5AF}" type="pres">
      <dgm:prSet presAssocID="{16111C6F-C50A-4A38-83DE-04D43FDEB6BC}" presName="composite" presStyleCnt="0"/>
      <dgm:spPr/>
    </dgm:pt>
    <dgm:pt modelId="{8D7EBA0D-83B1-4D05-8032-3D9FB945744F}" type="pres">
      <dgm:prSet presAssocID="{16111C6F-C50A-4A38-83DE-04D43FDEB6B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41A3FA9D-C70A-4431-B7D2-337F82235FE3}" type="pres">
      <dgm:prSet presAssocID="{16111C6F-C50A-4A38-83DE-04D43FDEB6BC}" presName="desTx" presStyleLbl="alignAccFollowNode1" presStyleIdx="0" presStyleCnt="3">
        <dgm:presLayoutVars>
          <dgm:bulletEnabled val="1"/>
        </dgm:presLayoutVars>
      </dgm:prSet>
      <dgm:spPr/>
    </dgm:pt>
    <dgm:pt modelId="{E62DEF6C-F538-4F1F-B6F5-15DAE7A1E11E}" type="pres">
      <dgm:prSet presAssocID="{86ABEB93-4C71-4D19-B646-BF30CD77B0B0}" presName="space" presStyleCnt="0"/>
      <dgm:spPr/>
    </dgm:pt>
    <dgm:pt modelId="{5C78AF7F-A046-417A-B98B-4832889AE99E}" type="pres">
      <dgm:prSet presAssocID="{16DB63E1-3C7F-49C1-9E5A-64BD688DC2E3}" presName="composite" presStyleCnt="0"/>
      <dgm:spPr/>
    </dgm:pt>
    <dgm:pt modelId="{9F3367E5-0F9E-4F8E-95C0-1B4C219FD5B1}" type="pres">
      <dgm:prSet presAssocID="{16DB63E1-3C7F-49C1-9E5A-64BD688DC2E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6716A0AC-ACA4-47CA-8DA3-FA6F43F6FDAF}" type="pres">
      <dgm:prSet presAssocID="{16DB63E1-3C7F-49C1-9E5A-64BD688DC2E3}" presName="desTx" presStyleLbl="alignAccFollowNode1" presStyleIdx="1" presStyleCnt="3">
        <dgm:presLayoutVars>
          <dgm:bulletEnabled val="1"/>
        </dgm:presLayoutVars>
      </dgm:prSet>
      <dgm:spPr/>
    </dgm:pt>
    <dgm:pt modelId="{185FE9FB-4F72-4A7B-8631-90DC444445B7}" type="pres">
      <dgm:prSet presAssocID="{E62388E3-049D-443A-940E-AF4F04385D73}" presName="space" presStyleCnt="0"/>
      <dgm:spPr/>
    </dgm:pt>
    <dgm:pt modelId="{057D0A1C-B162-4A67-9917-54659B9AB9A5}" type="pres">
      <dgm:prSet presAssocID="{7744E9FE-4E29-49D9-806F-4785D10C0E81}" presName="composite" presStyleCnt="0"/>
      <dgm:spPr/>
    </dgm:pt>
    <dgm:pt modelId="{7E2B307B-6B6D-47A7-B727-404BD16DD1B8}" type="pres">
      <dgm:prSet presAssocID="{7744E9FE-4E29-49D9-806F-4785D10C0E8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33C3505-6F64-45FB-88C2-082ED2B23B73}" type="pres">
      <dgm:prSet presAssocID="{7744E9FE-4E29-49D9-806F-4785D10C0E8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5C40E01-6BA6-418B-82B8-3E37AD717766}" srcId="{16111C6F-C50A-4A38-83DE-04D43FDEB6BC}" destId="{FB8F5D69-8CED-451D-B952-9D173145EA61}" srcOrd="0" destOrd="0" parTransId="{C14D8D7C-AEF3-408D-9818-D1B07D0EBF63}" sibTransId="{561F8281-00CB-4C48-88ED-B2C8AC778760}"/>
    <dgm:cxn modelId="{06F53C08-413C-402C-A974-00B17D06E8B1}" type="presOf" srcId="{16DB63E1-3C7F-49C1-9E5A-64BD688DC2E3}" destId="{9F3367E5-0F9E-4F8E-95C0-1B4C219FD5B1}" srcOrd="0" destOrd="0" presId="urn:microsoft.com/office/officeart/2005/8/layout/hList1"/>
    <dgm:cxn modelId="{D140D418-909A-4C72-81E1-E88E69A22C9C}" type="presOf" srcId="{EA397AF6-17DE-44BC-A8F1-38AEE389E592}" destId="{333C3505-6F64-45FB-88C2-082ED2B23B73}" srcOrd="0" destOrd="0" presId="urn:microsoft.com/office/officeart/2005/8/layout/hList1"/>
    <dgm:cxn modelId="{15345125-1C34-478F-B794-1FA22F3BC4BF}" srcId="{34FF39A1-F8D3-413B-8B20-9CDE5D4C9ADA}" destId="{16DB63E1-3C7F-49C1-9E5A-64BD688DC2E3}" srcOrd="1" destOrd="0" parTransId="{AF4C21C5-58B8-4812-A45B-A666A796A450}" sibTransId="{E62388E3-049D-443A-940E-AF4F04385D73}"/>
    <dgm:cxn modelId="{3C56B92F-6E92-4A53-A980-AF8BCBE45192}" srcId="{16DB63E1-3C7F-49C1-9E5A-64BD688DC2E3}" destId="{4881D09C-AE5E-4B3B-BC28-2E8A5DEA856B}" srcOrd="1" destOrd="0" parTransId="{91D020B3-E75A-44F7-B48B-3C1551BA9ECC}" sibTransId="{943F77B7-49AA-420F-BBEA-6BC2FBEAE495}"/>
    <dgm:cxn modelId="{4A143B32-438B-4126-9B21-61AAD57412C2}" srcId="{34FF39A1-F8D3-413B-8B20-9CDE5D4C9ADA}" destId="{7744E9FE-4E29-49D9-806F-4785D10C0E81}" srcOrd="2" destOrd="0" parTransId="{931C22D0-3617-4885-92A2-576D949E2CC3}" sibTransId="{8D8DEEC8-DCA8-47E3-B235-51CD04CDE635}"/>
    <dgm:cxn modelId="{231D8A32-5801-4BEA-B885-5E5916BE76A5}" type="presOf" srcId="{1468282E-8500-481B-ADBB-38E2A5C85110}" destId="{41A3FA9D-C70A-4431-B7D2-337F82235FE3}" srcOrd="0" destOrd="2" presId="urn:microsoft.com/office/officeart/2005/8/layout/hList1"/>
    <dgm:cxn modelId="{4EFA8933-7E6D-4FD5-BC96-EEC58375E120}" srcId="{16111C6F-C50A-4A38-83DE-04D43FDEB6BC}" destId="{EA9CC7EB-15AB-4B7B-A516-41F0B331A374}" srcOrd="1" destOrd="0" parTransId="{19882CC8-B103-4264-BA14-C243DF190863}" sibTransId="{63EE8FFC-498D-41D8-A29C-FAC9A318E219}"/>
    <dgm:cxn modelId="{C0B0E266-1282-42C6-9F96-191BF71274DC}" srcId="{34FF39A1-F8D3-413B-8B20-9CDE5D4C9ADA}" destId="{16111C6F-C50A-4A38-83DE-04D43FDEB6BC}" srcOrd="0" destOrd="0" parTransId="{C13D65C1-0543-4FB9-8389-A57B173A82D1}" sibTransId="{86ABEB93-4C71-4D19-B646-BF30CD77B0B0}"/>
    <dgm:cxn modelId="{2AB26F53-5172-41B5-B21F-81867A0DD03B}" type="presOf" srcId="{7744E9FE-4E29-49D9-806F-4785D10C0E81}" destId="{7E2B307B-6B6D-47A7-B727-404BD16DD1B8}" srcOrd="0" destOrd="0" presId="urn:microsoft.com/office/officeart/2005/8/layout/hList1"/>
    <dgm:cxn modelId="{35092F76-A17E-4C8E-9816-CCB4A83007E0}" type="presOf" srcId="{FB8F5D69-8CED-451D-B952-9D173145EA61}" destId="{41A3FA9D-C70A-4431-B7D2-337F82235FE3}" srcOrd="0" destOrd="0" presId="urn:microsoft.com/office/officeart/2005/8/layout/hList1"/>
    <dgm:cxn modelId="{CD13C393-722E-4791-ACC7-B0A0419FBC25}" srcId="{16DB63E1-3C7F-49C1-9E5A-64BD688DC2E3}" destId="{1114A6BB-1F6A-42A3-8813-D685D11D9159}" srcOrd="2" destOrd="0" parTransId="{CA2D017E-1826-4720-A4CE-40663D32C885}" sibTransId="{13C3C3C1-28DC-4210-A60C-D4958F6A56B5}"/>
    <dgm:cxn modelId="{F98A2895-36FC-49AF-8B00-47F5A3448897}" type="presOf" srcId="{4881D09C-AE5E-4B3B-BC28-2E8A5DEA856B}" destId="{6716A0AC-ACA4-47CA-8DA3-FA6F43F6FDAF}" srcOrd="0" destOrd="1" presId="urn:microsoft.com/office/officeart/2005/8/layout/hList1"/>
    <dgm:cxn modelId="{4E223695-92BA-44DC-A17F-2B89ABC892C0}" srcId="{16DB63E1-3C7F-49C1-9E5A-64BD688DC2E3}" destId="{B12F74EE-6F06-4555-93BD-34C4BCE49076}" srcOrd="0" destOrd="0" parTransId="{6D59E7E5-9B81-496E-886D-0AF14B14FA2F}" sibTransId="{44412F10-B785-49F6-A99B-F8B4B5F3695C}"/>
    <dgm:cxn modelId="{4B1D6DAF-6E4D-4EDC-AC30-7468B6D2FF52}" srcId="{16111C6F-C50A-4A38-83DE-04D43FDEB6BC}" destId="{DDA023C3-F12E-4C31-B224-DC3524BCF67B}" srcOrd="4" destOrd="0" parTransId="{A15E00EB-1E2F-4130-BCFF-F72AE030B53C}" sibTransId="{33564DA7-EEBA-4A34-970D-1A77E6A9BD51}"/>
    <dgm:cxn modelId="{8BAE27C8-92CC-4A7A-AE28-0E655F5808C2}" type="presOf" srcId="{B12F74EE-6F06-4555-93BD-34C4BCE49076}" destId="{6716A0AC-ACA4-47CA-8DA3-FA6F43F6FDAF}" srcOrd="0" destOrd="0" presId="urn:microsoft.com/office/officeart/2005/8/layout/hList1"/>
    <dgm:cxn modelId="{13061AD2-02B7-40AA-B2FE-C32580506E54}" type="presOf" srcId="{16111C6F-C50A-4A38-83DE-04D43FDEB6BC}" destId="{8D7EBA0D-83B1-4D05-8032-3D9FB945744F}" srcOrd="0" destOrd="0" presId="urn:microsoft.com/office/officeart/2005/8/layout/hList1"/>
    <dgm:cxn modelId="{DEE2BAD2-5BF9-4A1C-9EB6-F30C3A133DEE}" type="presOf" srcId="{34FF39A1-F8D3-413B-8B20-9CDE5D4C9ADA}" destId="{929D5D6D-64D6-44F2-907F-590DFD1800A9}" srcOrd="0" destOrd="0" presId="urn:microsoft.com/office/officeart/2005/8/layout/hList1"/>
    <dgm:cxn modelId="{A7A0C8D3-2830-4D38-A2BA-A22E3780490E}" srcId="{7744E9FE-4E29-49D9-806F-4785D10C0E81}" destId="{EA397AF6-17DE-44BC-A8F1-38AEE389E592}" srcOrd="0" destOrd="0" parTransId="{4ACBDA54-8722-470B-9311-80E94987122E}" sibTransId="{3B1B0FB1-1D4B-44F6-99F9-C6D00BED3E8C}"/>
    <dgm:cxn modelId="{A8E1DEDD-14B8-4352-A9F8-40C110631A17}" type="presOf" srcId="{DDA023C3-F12E-4C31-B224-DC3524BCF67B}" destId="{41A3FA9D-C70A-4431-B7D2-337F82235FE3}" srcOrd="0" destOrd="4" presId="urn:microsoft.com/office/officeart/2005/8/layout/hList1"/>
    <dgm:cxn modelId="{2381E8E7-1A2D-4360-B68D-ADDEAD39D70A}" srcId="{16111C6F-C50A-4A38-83DE-04D43FDEB6BC}" destId="{1468282E-8500-481B-ADBB-38E2A5C85110}" srcOrd="2" destOrd="0" parTransId="{0D54EB91-C9A0-4D42-8E6A-F28269159132}" sibTransId="{0991AD91-9FD1-4697-B71F-D1746EAB73C3}"/>
    <dgm:cxn modelId="{8A151CEA-FC60-49D6-8521-AACA16916E9D}" type="presOf" srcId="{EA9CC7EB-15AB-4B7B-A516-41F0B331A374}" destId="{41A3FA9D-C70A-4431-B7D2-337F82235FE3}" srcOrd="0" destOrd="1" presId="urn:microsoft.com/office/officeart/2005/8/layout/hList1"/>
    <dgm:cxn modelId="{2EF443F3-B2C4-4B9B-9551-EC50FEB65A52}" type="presOf" srcId="{42086A1B-DF16-4006-B89E-C952D0A33879}" destId="{41A3FA9D-C70A-4431-B7D2-337F82235FE3}" srcOrd="0" destOrd="3" presId="urn:microsoft.com/office/officeart/2005/8/layout/hList1"/>
    <dgm:cxn modelId="{6843C7F8-73E4-4D7B-B622-017387AAB63A}" type="presOf" srcId="{1114A6BB-1F6A-42A3-8813-D685D11D9159}" destId="{6716A0AC-ACA4-47CA-8DA3-FA6F43F6FDAF}" srcOrd="0" destOrd="2" presId="urn:microsoft.com/office/officeart/2005/8/layout/hList1"/>
    <dgm:cxn modelId="{458963FE-F579-4164-B755-288D4A4B7649}" srcId="{16111C6F-C50A-4A38-83DE-04D43FDEB6BC}" destId="{42086A1B-DF16-4006-B89E-C952D0A33879}" srcOrd="3" destOrd="0" parTransId="{7E013580-1ECF-462A-8ED3-0A2E1E156C5B}" sibTransId="{69C42F60-6860-4476-848F-B3613A6099BC}"/>
    <dgm:cxn modelId="{44CF65C2-A878-4B20-AF7D-F3DF4E95AD9F}" type="presParOf" srcId="{929D5D6D-64D6-44F2-907F-590DFD1800A9}" destId="{E16BD115-9482-4E14-933B-7B92A939E5AF}" srcOrd="0" destOrd="0" presId="urn:microsoft.com/office/officeart/2005/8/layout/hList1"/>
    <dgm:cxn modelId="{E4BBB5CF-09BD-4404-8C21-DE879D2FC278}" type="presParOf" srcId="{E16BD115-9482-4E14-933B-7B92A939E5AF}" destId="{8D7EBA0D-83B1-4D05-8032-3D9FB945744F}" srcOrd="0" destOrd="0" presId="urn:microsoft.com/office/officeart/2005/8/layout/hList1"/>
    <dgm:cxn modelId="{711CC736-8A40-44B1-BDB7-454C1E1A01AE}" type="presParOf" srcId="{E16BD115-9482-4E14-933B-7B92A939E5AF}" destId="{41A3FA9D-C70A-4431-B7D2-337F82235FE3}" srcOrd="1" destOrd="0" presId="urn:microsoft.com/office/officeart/2005/8/layout/hList1"/>
    <dgm:cxn modelId="{CDC9D398-327C-46EF-9473-2C7FD4EFF9AF}" type="presParOf" srcId="{929D5D6D-64D6-44F2-907F-590DFD1800A9}" destId="{E62DEF6C-F538-4F1F-B6F5-15DAE7A1E11E}" srcOrd="1" destOrd="0" presId="urn:microsoft.com/office/officeart/2005/8/layout/hList1"/>
    <dgm:cxn modelId="{5F8A8123-F1BC-4452-8EAD-E6D24B73C6DF}" type="presParOf" srcId="{929D5D6D-64D6-44F2-907F-590DFD1800A9}" destId="{5C78AF7F-A046-417A-B98B-4832889AE99E}" srcOrd="2" destOrd="0" presId="urn:microsoft.com/office/officeart/2005/8/layout/hList1"/>
    <dgm:cxn modelId="{EBB2E7AC-2A78-40B6-A269-5212217957BA}" type="presParOf" srcId="{5C78AF7F-A046-417A-B98B-4832889AE99E}" destId="{9F3367E5-0F9E-4F8E-95C0-1B4C219FD5B1}" srcOrd="0" destOrd="0" presId="urn:microsoft.com/office/officeart/2005/8/layout/hList1"/>
    <dgm:cxn modelId="{4B5B9843-CF36-48B9-8227-207CC267FE22}" type="presParOf" srcId="{5C78AF7F-A046-417A-B98B-4832889AE99E}" destId="{6716A0AC-ACA4-47CA-8DA3-FA6F43F6FDAF}" srcOrd="1" destOrd="0" presId="urn:microsoft.com/office/officeart/2005/8/layout/hList1"/>
    <dgm:cxn modelId="{0A712489-6DD9-4CC9-A8E1-7E480EBC1A25}" type="presParOf" srcId="{929D5D6D-64D6-44F2-907F-590DFD1800A9}" destId="{185FE9FB-4F72-4A7B-8631-90DC444445B7}" srcOrd="3" destOrd="0" presId="urn:microsoft.com/office/officeart/2005/8/layout/hList1"/>
    <dgm:cxn modelId="{73668F29-B252-48AD-9BF0-3F9C00C342A0}" type="presParOf" srcId="{929D5D6D-64D6-44F2-907F-590DFD1800A9}" destId="{057D0A1C-B162-4A67-9917-54659B9AB9A5}" srcOrd="4" destOrd="0" presId="urn:microsoft.com/office/officeart/2005/8/layout/hList1"/>
    <dgm:cxn modelId="{FDCF2D63-7EBB-404D-A540-53B80735D1F5}" type="presParOf" srcId="{057D0A1C-B162-4A67-9917-54659B9AB9A5}" destId="{7E2B307B-6B6D-47A7-B727-404BD16DD1B8}" srcOrd="0" destOrd="0" presId="urn:microsoft.com/office/officeart/2005/8/layout/hList1"/>
    <dgm:cxn modelId="{7D9D985F-4FE5-4310-9055-F18F614C75F6}" type="presParOf" srcId="{057D0A1C-B162-4A67-9917-54659B9AB9A5}" destId="{333C3505-6F64-45FB-88C2-082ED2B23B7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EBA0D-83B1-4D05-8032-3D9FB945744F}">
      <dsp:nvSpPr>
        <dsp:cNvPr id="0" name=""/>
        <dsp:cNvSpPr/>
      </dsp:nvSpPr>
      <dsp:spPr>
        <a:xfrm>
          <a:off x="3539" y="417292"/>
          <a:ext cx="3451138" cy="138045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dirty="0"/>
            <a:t>Övergripande</a:t>
          </a:r>
        </a:p>
      </dsp:txBody>
      <dsp:txXfrm>
        <a:off x="3539" y="417292"/>
        <a:ext cx="3451138" cy="1380455"/>
      </dsp:txXfrm>
    </dsp:sp>
    <dsp:sp modelId="{41A3FA9D-C70A-4431-B7D2-337F82235FE3}">
      <dsp:nvSpPr>
        <dsp:cNvPr id="0" name=""/>
        <dsp:cNvSpPr/>
      </dsp:nvSpPr>
      <dsp:spPr>
        <a:xfrm>
          <a:off x="3539" y="1797747"/>
          <a:ext cx="3451138" cy="2854800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6">
              <a:lumMod val="20000"/>
              <a:lumOff val="8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000" kern="1200" dirty="0"/>
            <a:t>Förtydligat rutinen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v-S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000" kern="1200" dirty="0"/>
            <a:t>Förenklat språk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v-S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000" kern="1200" dirty="0"/>
            <a:t>Stämt av med jurist vad i processen som går att förenkla </a:t>
          </a:r>
        </a:p>
      </dsp:txBody>
      <dsp:txXfrm>
        <a:off x="3539" y="1797747"/>
        <a:ext cx="3451138" cy="2854800"/>
      </dsp:txXfrm>
    </dsp:sp>
    <dsp:sp modelId="{9F3367E5-0F9E-4F8E-95C0-1B4C219FD5B1}">
      <dsp:nvSpPr>
        <dsp:cNvPr id="0" name=""/>
        <dsp:cNvSpPr/>
      </dsp:nvSpPr>
      <dsp:spPr>
        <a:xfrm>
          <a:off x="3937836" y="417292"/>
          <a:ext cx="3451138" cy="138045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dirty="0"/>
            <a:t>Förtydligande</a:t>
          </a:r>
        </a:p>
      </dsp:txBody>
      <dsp:txXfrm>
        <a:off x="3937836" y="417292"/>
        <a:ext cx="3451138" cy="1380455"/>
      </dsp:txXfrm>
    </dsp:sp>
    <dsp:sp modelId="{6716A0AC-ACA4-47CA-8DA3-FA6F43F6FDAF}">
      <dsp:nvSpPr>
        <dsp:cNvPr id="0" name=""/>
        <dsp:cNvSpPr/>
      </dsp:nvSpPr>
      <dsp:spPr>
        <a:xfrm>
          <a:off x="3937836" y="1797747"/>
          <a:ext cx="3451138" cy="2854800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6">
              <a:lumMod val="20000"/>
              <a:lumOff val="8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000" kern="1200" dirty="0"/>
            <a:t>I första hand särskilt konto för privata medel på max 2000 kr. I andra hand kontanter.</a:t>
          </a: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v-SE" sz="2000" kern="1200" dirty="0">
            <a:solidFill>
              <a:srgbClr val="1F1F1F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+mn-cs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000" kern="1200" dirty="0">
              <a:solidFill>
                <a:srgbClr val="1F1F1F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Exempel på ifyllt </a:t>
          </a:r>
          <a:r>
            <a:rPr lang="sv-SE" sz="2000" kern="1200" dirty="0" err="1">
              <a:solidFill>
                <a:srgbClr val="1F1F1F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kassablad</a:t>
          </a:r>
          <a:r>
            <a:rPr lang="sv-SE" sz="2000" kern="1200" dirty="0">
              <a:solidFill>
                <a:srgbClr val="1F1F1F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 finns nu som bilaga till rutinen.</a:t>
          </a:r>
        </a:p>
      </dsp:txBody>
      <dsp:txXfrm>
        <a:off x="3937836" y="1797747"/>
        <a:ext cx="3451138" cy="2854800"/>
      </dsp:txXfrm>
    </dsp:sp>
    <dsp:sp modelId="{7E2B307B-6B6D-47A7-B727-404BD16DD1B8}">
      <dsp:nvSpPr>
        <dsp:cNvPr id="0" name=""/>
        <dsp:cNvSpPr/>
      </dsp:nvSpPr>
      <dsp:spPr>
        <a:xfrm>
          <a:off x="7872134" y="417292"/>
          <a:ext cx="3451138" cy="138045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dirty="0"/>
            <a:t>Förändringar</a:t>
          </a:r>
        </a:p>
      </dsp:txBody>
      <dsp:txXfrm>
        <a:off x="7872134" y="417292"/>
        <a:ext cx="3451138" cy="1380455"/>
      </dsp:txXfrm>
    </dsp:sp>
    <dsp:sp modelId="{333C3505-6F64-45FB-88C2-082ED2B23B73}">
      <dsp:nvSpPr>
        <dsp:cNvPr id="0" name=""/>
        <dsp:cNvSpPr/>
      </dsp:nvSpPr>
      <dsp:spPr>
        <a:xfrm>
          <a:off x="7872134" y="1797747"/>
          <a:ext cx="3451138" cy="2854800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6">
              <a:lumMod val="20000"/>
              <a:lumOff val="8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900" kern="1200" dirty="0" err="1"/>
            <a:t>Kassablad</a:t>
          </a:r>
          <a:r>
            <a:rPr lang="sv-SE" sz="1900" kern="1200" dirty="0"/>
            <a:t> och kvitton ska sparas i 10 år</a:t>
          </a:r>
          <a:br>
            <a:rPr lang="sv-SE" sz="1900" kern="1200" dirty="0"/>
          </a:br>
          <a:r>
            <a:rPr lang="sv-SE" sz="1900" kern="1200" dirty="0"/>
            <a:t>- Regleras av regionarkivets bestämmelser </a:t>
          </a:r>
          <a:br>
            <a:rPr lang="sv-SE" sz="1900" kern="1200" dirty="0"/>
          </a:br>
          <a:r>
            <a:rPr lang="sv-SE" sz="1900" kern="1200" dirty="0"/>
            <a:t>- Inte längre på enheten</a:t>
          </a:r>
          <a:br>
            <a:rPr lang="sv-SE" sz="1900" kern="1200" dirty="0"/>
          </a:br>
          <a:r>
            <a:rPr lang="sv-SE" sz="1900" kern="1200" dirty="0"/>
            <a:t>- Skickas vid egenkontroll Privata medel in till arkivarier i Göteborgs Stad</a:t>
          </a:r>
          <a:br>
            <a:rPr lang="sv-SE" sz="1900" kern="1200" dirty="0"/>
          </a:br>
          <a:endParaRPr lang="sv-SE" sz="2000" kern="1200" dirty="0"/>
        </a:p>
      </dsp:txBody>
      <dsp:txXfrm>
        <a:off x="7872134" y="1797747"/>
        <a:ext cx="3451138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2025-10-06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2025-10-06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2532145-269E-4DEC-A5F5-E687CD17D124}" type="datetime1">
              <a:rPr lang="sv-SE" smtClean="0"/>
              <a:t>2025-10-06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4536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Förändringar</a:t>
            </a:r>
            <a:br>
              <a:rPr lang="sv-SE" dirty="0"/>
            </a:br>
            <a:r>
              <a:rPr lang="sv-SE" dirty="0"/>
              <a:t>Regionarkivets bestämmelser behöver vi spara </a:t>
            </a:r>
            <a:r>
              <a:rPr lang="sv-SE" dirty="0" err="1"/>
              <a:t>kassablad</a:t>
            </a:r>
            <a:r>
              <a:rPr lang="sv-SE" dirty="0"/>
              <a:t> och kvitton i 10 år, ändrat i rutin att enhetschef vid egenkontroll </a:t>
            </a:r>
            <a:r>
              <a:rPr lang="sv-SE" dirty="0" err="1"/>
              <a:t>privta</a:t>
            </a:r>
            <a:r>
              <a:rPr lang="sv-SE" dirty="0"/>
              <a:t> medel tar kontakt med arkivarie och skickar detta till centralarkiv för förvaring, istället för som tidigare på enheten.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- Observera att </a:t>
            </a:r>
            <a:r>
              <a:rPr lang="sv-SE" dirty="0" err="1"/>
              <a:t>överenskommelsena</a:t>
            </a:r>
            <a:r>
              <a:rPr lang="sv-SE" dirty="0"/>
              <a:t> ska bevaras för alltid i personakten, antingen genom att skannas in till </a:t>
            </a:r>
            <a:r>
              <a:rPr lang="sv-SE" dirty="0" err="1"/>
              <a:t>treserva</a:t>
            </a:r>
            <a:r>
              <a:rPr lang="sv-SE" dirty="0"/>
              <a:t> eller finnas i den fysiska akten - enligt dokumenthanteringsplanen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2025-10-06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761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05045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492622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681277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093005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586088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891888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620150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11721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5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215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044864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4404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7371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9698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5834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F75068A3-1A23-D7A8-E32B-9930CB95DD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329555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93513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400613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6500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1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1601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053155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269766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61763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12932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86957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54090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6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5228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209776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57466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032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236260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9536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0EC1FC0-8DDF-31BC-6880-F607E54C8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714721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6423401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216656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837922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9858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19656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86136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049943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4738925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1115719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563471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bg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858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850209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0793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46531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18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82711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03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88429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5873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3615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77871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65954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79239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6769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7850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50037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588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93478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8968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tx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530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67323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92665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425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143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9D6F5AB1-2AEA-F21F-66E0-3054F0956C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06457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04891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52462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0492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91199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54197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63844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11789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0079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10142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11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700239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401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41225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2280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6545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0345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1A0E380-5DF5-5913-9E3F-A6C5E17494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351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508569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331792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92838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588250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349661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32702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453734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43592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0691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59061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3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7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509718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3442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7508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98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12304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02B4037-311E-98D0-D073-392D44DB98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999887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45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338246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279020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236365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712200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14311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059206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697095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080664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4309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4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05537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9168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984265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86764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72892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9507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F514343-718C-65D7-600B-35F34BA2C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110177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836810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979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0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79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86.xml"/><Relationship Id="rId19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slideLayout" Target="../slideLayouts/slideLayout108.xml"/><Relationship Id="rId18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98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1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97.xml"/><Relationship Id="rId16" Type="http://schemas.openxmlformats.org/officeDocument/2006/relationships/slideLayout" Target="../slideLayouts/slideLayout111.xml"/><Relationship Id="rId20" Type="http://schemas.openxmlformats.org/officeDocument/2006/relationships/theme" Target="../theme/theme6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5.xml"/><Relationship Id="rId19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Relationship Id="rId14" Type="http://schemas.openxmlformats.org/officeDocument/2006/relationships/slideLayout" Target="../slideLayouts/slideLayout10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slideLayout" Target="../slideLayouts/slideLayout132.xml"/><Relationship Id="rId3" Type="http://schemas.openxmlformats.org/officeDocument/2006/relationships/slideLayout" Target="../slideLayouts/slideLayout117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20" Type="http://schemas.openxmlformats.org/officeDocument/2006/relationships/theme" Target="../theme/theme7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24.xml"/><Relationship Id="rId19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13" Type="http://schemas.openxmlformats.org/officeDocument/2006/relationships/slideLayout" Target="../slideLayouts/slideLayout146.xml"/><Relationship Id="rId1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36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40.xml"/><Relationship Id="rId12" Type="http://schemas.openxmlformats.org/officeDocument/2006/relationships/slideLayout" Target="../slideLayouts/slideLayout145.xml"/><Relationship Id="rId17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35.xml"/><Relationship Id="rId16" Type="http://schemas.openxmlformats.org/officeDocument/2006/relationships/slideLayout" Target="../slideLayouts/slideLayout149.xml"/><Relationship Id="rId20" Type="http://schemas.openxmlformats.org/officeDocument/2006/relationships/theme" Target="../theme/theme8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43.xml"/><Relationship Id="rId19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Relationship Id="rId14" Type="http://schemas.openxmlformats.org/officeDocument/2006/relationships/slideLayout" Target="../slideLayouts/slideLayout1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529" r:id="rId2"/>
    <p:sldLayoutId id="2147484530" r:id="rId3"/>
    <p:sldLayoutId id="2147484531" r:id="rId4"/>
    <p:sldLayoutId id="2147484532" r:id="rId5"/>
    <p:sldLayoutId id="2147484533" r:id="rId6"/>
    <p:sldLayoutId id="2147484534" r:id="rId7"/>
    <p:sldLayoutId id="2147484535" r:id="rId8"/>
    <p:sldLayoutId id="2147484627" r:id="rId9"/>
    <p:sldLayoutId id="2147484625" r:id="rId10"/>
    <p:sldLayoutId id="2147484536" r:id="rId11"/>
    <p:sldLayoutId id="2147484537" r:id="rId12"/>
    <p:sldLayoutId id="2147484538" r:id="rId13"/>
    <p:sldLayoutId id="2147484539" r:id="rId14"/>
    <p:sldLayoutId id="2147484626" r:id="rId15"/>
    <p:sldLayoutId id="2147484540" r:id="rId16"/>
    <p:sldLayoutId id="2147484408" r:id="rId17"/>
    <p:sldLayoutId id="2147484409" r:id="rId18"/>
    <p:sldLayoutId id="21474840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541" r:id="rId2"/>
    <p:sldLayoutId id="2147484542" r:id="rId3"/>
    <p:sldLayoutId id="2147484543" r:id="rId4"/>
    <p:sldLayoutId id="214748454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548" r:id="rId11"/>
    <p:sldLayoutId id="2147484549" r:id="rId12"/>
    <p:sldLayoutId id="2147484550" r:id="rId13"/>
    <p:sldLayoutId id="2147484551" r:id="rId14"/>
    <p:sldLayoutId id="2147484628" r:id="rId15"/>
    <p:sldLayoutId id="2147484552" r:id="rId16"/>
    <p:sldLayoutId id="2147484424" r:id="rId17"/>
    <p:sldLayoutId id="2147484425" r:id="rId18"/>
    <p:sldLayoutId id="2147484426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553" r:id="rId2"/>
    <p:sldLayoutId id="2147484554" r:id="rId3"/>
    <p:sldLayoutId id="2147484555" r:id="rId4"/>
    <p:sldLayoutId id="2147484556" r:id="rId5"/>
    <p:sldLayoutId id="2147484640" r:id="rId6"/>
    <p:sldLayoutId id="2147484641" r:id="rId7"/>
    <p:sldLayoutId id="2147484642" r:id="rId8"/>
    <p:sldLayoutId id="2147484643" r:id="rId9"/>
    <p:sldLayoutId id="2147484644" r:id="rId10"/>
    <p:sldLayoutId id="2147484560" r:id="rId11"/>
    <p:sldLayoutId id="2147484561" r:id="rId12"/>
    <p:sldLayoutId id="2147484562" r:id="rId13"/>
    <p:sldLayoutId id="2147484563" r:id="rId14"/>
    <p:sldLayoutId id="2147484629" r:id="rId15"/>
    <p:sldLayoutId id="2147484564" r:id="rId16"/>
    <p:sldLayoutId id="2147484441" r:id="rId17"/>
    <p:sldLayoutId id="2147484442" r:id="rId18"/>
    <p:sldLayoutId id="21474844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565" r:id="rId2"/>
    <p:sldLayoutId id="2147484566" r:id="rId3"/>
    <p:sldLayoutId id="2147484567" r:id="rId4"/>
    <p:sldLayoutId id="2147484568" r:id="rId5"/>
    <p:sldLayoutId id="2147484645" r:id="rId6"/>
    <p:sldLayoutId id="2147484646" r:id="rId7"/>
    <p:sldLayoutId id="2147484647" r:id="rId8"/>
    <p:sldLayoutId id="2147484648" r:id="rId9"/>
    <p:sldLayoutId id="2147484649" r:id="rId10"/>
    <p:sldLayoutId id="2147484572" r:id="rId11"/>
    <p:sldLayoutId id="2147484573" r:id="rId12"/>
    <p:sldLayoutId id="2147484574" r:id="rId13"/>
    <p:sldLayoutId id="2147484575" r:id="rId14"/>
    <p:sldLayoutId id="2147484630" r:id="rId15"/>
    <p:sldLayoutId id="2147484576" r:id="rId16"/>
    <p:sldLayoutId id="2147484458" r:id="rId17"/>
    <p:sldLayoutId id="2147484459" r:id="rId18"/>
    <p:sldLayoutId id="2147484460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577" r:id="rId2"/>
    <p:sldLayoutId id="2147484578" r:id="rId3"/>
    <p:sldLayoutId id="2147484579" r:id="rId4"/>
    <p:sldLayoutId id="2147484580" r:id="rId5"/>
    <p:sldLayoutId id="2147484650" r:id="rId6"/>
    <p:sldLayoutId id="2147484651" r:id="rId7"/>
    <p:sldLayoutId id="2147484652" r:id="rId8"/>
    <p:sldLayoutId id="2147484653" r:id="rId9"/>
    <p:sldLayoutId id="2147484654" r:id="rId10"/>
    <p:sldLayoutId id="2147484584" r:id="rId11"/>
    <p:sldLayoutId id="2147484585" r:id="rId12"/>
    <p:sldLayoutId id="2147484586" r:id="rId13"/>
    <p:sldLayoutId id="2147484587" r:id="rId14"/>
    <p:sldLayoutId id="2147484631" r:id="rId15"/>
    <p:sldLayoutId id="2147484588" r:id="rId16"/>
    <p:sldLayoutId id="2147484475" r:id="rId17"/>
    <p:sldLayoutId id="2147484476" r:id="rId18"/>
    <p:sldLayoutId id="2147484477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589" r:id="rId2"/>
    <p:sldLayoutId id="2147484590" r:id="rId3"/>
    <p:sldLayoutId id="2147484591" r:id="rId4"/>
    <p:sldLayoutId id="2147484592" r:id="rId5"/>
    <p:sldLayoutId id="2147484655" r:id="rId6"/>
    <p:sldLayoutId id="2147484656" r:id="rId7"/>
    <p:sldLayoutId id="2147484657" r:id="rId8"/>
    <p:sldLayoutId id="2147484658" r:id="rId9"/>
    <p:sldLayoutId id="2147484659" r:id="rId10"/>
    <p:sldLayoutId id="2147484596" r:id="rId11"/>
    <p:sldLayoutId id="2147484597" r:id="rId12"/>
    <p:sldLayoutId id="2147484598" r:id="rId13"/>
    <p:sldLayoutId id="2147484599" r:id="rId14"/>
    <p:sldLayoutId id="2147484632" r:id="rId15"/>
    <p:sldLayoutId id="2147484600" r:id="rId16"/>
    <p:sldLayoutId id="2147484492" r:id="rId17"/>
    <p:sldLayoutId id="2147484493" r:id="rId18"/>
    <p:sldLayoutId id="2147484494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601" r:id="rId2"/>
    <p:sldLayoutId id="2147484602" r:id="rId3"/>
    <p:sldLayoutId id="2147484603" r:id="rId4"/>
    <p:sldLayoutId id="2147484604" r:id="rId5"/>
    <p:sldLayoutId id="2147484660" r:id="rId6"/>
    <p:sldLayoutId id="2147484661" r:id="rId7"/>
    <p:sldLayoutId id="2147484662" r:id="rId8"/>
    <p:sldLayoutId id="2147484663" r:id="rId9"/>
    <p:sldLayoutId id="2147484664" r:id="rId10"/>
    <p:sldLayoutId id="2147484608" r:id="rId11"/>
    <p:sldLayoutId id="2147484609" r:id="rId12"/>
    <p:sldLayoutId id="2147484610" r:id="rId13"/>
    <p:sldLayoutId id="2147484611" r:id="rId14"/>
    <p:sldLayoutId id="2147484633" r:id="rId15"/>
    <p:sldLayoutId id="2147484612" r:id="rId16"/>
    <p:sldLayoutId id="2147484509" r:id="rId17"/>
    <p:sldLayoutId id="2147484510" r:id="rId18"/>
    <p:sldLayoutId id="2147484511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613" r:id="rId2"/>
    <p:sldLayoutId id="2147484614" r:id="rId3"/>
    <p:sldLayoutId id="2147484615" r:id="rId4"/>
    <p:sldLayoutId id="2147484616" r:id="rId5"/>
    <p:sldLayoutId id="2147484665" r:id="rId6"/>
    <p:sldLayoutId id="2147484666" r:id="rId7"/>
    <p:sldLayoutId id="2147484667" r:id="rId8"/>
    <p:sldLayoutId id="2147484668" r:id="rId9"/>
    <p:sldLayoutId id="2147484669" r:id="rId10"/>
    <p:sldLayoutId id="2147484620" r:id="rId11"/>
    <p:sldLayoutId id="2147484621" r:id="rId12"/>
    <p:sldLayoutId id="2147484622" r:id="rId13"/>
    <p:sldLayoutId id="2147484623" r:id="rId14"/>
    <p:sldLayoutId id="2147484634" r:id="rId15"/>
    <p:sldLayoutId id="2147484624" r:id="rId16"/>
    <p:sldLayoutId id="2147484526" r:id="rId17"/>
    <p:sldLayoutId id="2147484527" r:id="rId18"/>
    <p:sldLayoutId id="2147484528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545D8D93-3283-5374-9B8D-B699CAF8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9175790" cy="1349829"/>
          </a:xfrm>
        </p:spPr>
        <p:txBody>
          <a:bodyPr/>
          <a:lstStyle/>
          <a:p>
            <a:r>
              <a:rPr lang="sv-SE" sz="4000" dirty="0"/>
              <a:t>Rutin för privata medel på VOB och korttid 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432880-EABA-4426-91B8-2D839C20B2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31696" y="4226353"/>
            <a:ext cx="8728608" cy="251417"/>
          </a:xfrm>
        </p:spPr>
        <p:txBody>
          <a:bodyPr/>
          <a:lstStyle/>
          <a:p>
            <a:r>
              <a:rPr lang="sv-SE" dirty="0"/>
              <a:t>Maja Klein, Liselotte Liljedahl och Lovisa Jonsson - kvalitetsutvecklare</a:t>
            </a:r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DAD55E-6A67-0F26-C7EA-CA1089297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b="1" kern="0" spc="0" baseline="0">
                <a:latin typeface="+mj-lt"/>
                <a:ea typeface="+mj-ea"/>
                <a:cs typeface="+mj-cs"/>
              </a:rPr>
              <a:t>Grundregel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36CCBCE3-25D3-9D4B-F107-72670B6BE1C3}"/>
              </a:ext>
            </a:extLst>
          </p:cNvPr>
          <p:cNvSpPr txBox="1">
            <a:spLocks/>
          </p:cNvSpPr>
          <p:nvPr/>
        </p:nvSpPr>
        <p:spPr>
          <a:xfrm>
            <a:off x="407988" y="1736729"/>
            <a:ext cx="5400000" cy="41767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Hyresgästen</a:t>
            </a:r>
            <a:r>
              <a:rPr lang="en-US" dirty="0"/>
              <a:t>/</a:t>
            </a:r>
            <a:r>
              <a:rPr lang="en-US"/>
              <a:t>gästen</a:t>
            </a:r>
            <a:r>
              <a:rPr lang="en-US" dirty="0"/>
              <a:t> ska i </a:t>
            </a:r>
            <a:r>
              <a:rPr lang="en-US"/>
              <a:t>så</a:t>
            </a:r>
            <a:r>
              <a:rPr lang="en-US" dirty="0"/>
              <a:t> </a:t>
            </a:r>
            <a:r>
              <a:rPr lang="en-US"/>
              <a:t>stor</a:t>
            </a:r>
            <a:r>
              <a:rPr lang="en-US" dirty="0"/>
              <a:t> </a:t>
            </a:r>
            <a:r>
              <a:rPr lang="en-US"/>
              <a:t>utsträckning</a:t>
            </a:r>
            <a:r>
              <a:rPr lang="en-US" dirty="0"/>
              <a:t> </a:t>
            </a:r>
            <a:r>
              <a:rPr lang="en-US"/>
              <a:t>som</a:t>
            </a:r>
            <a:r>
              <a:rPr lang="en-US" dirty="0"/>
              <a:t> </a:t>
            </a:r>
            <a:r>
              <a:rPr lang="en-US"/>
              <a:t>möjligt</a:t>
            </a:r>
            <a:r>
              <a:rPr lang="en-US" dirty="0"/>
              <a:t>, </a:t>
            </a:r>
            <a:r>
              <a:rPr lang="en-US"/>
              <a:t>själv</a:t>
            </a:r>
            <a:r>
              <a:rPr lang="en-US" dirty="0"/>
              <a:t> </a:t>
            </a:r>
            <a:r>
              <a:rPr lang="en-US"/>
              <a:t>eller</a:t>
            </a:r>
            <a:r>
              <a:rPr lang="en-US" dirty="0"/>
              <a:t> med </a:t>
            </a:r>
            <a:r>
              <a:rPr lang="en-US"/>
              <a:t>hjälp</a:t>
            </a:r>
            <a:r>
              <a:rPr lang="en-US" dirty="0"/>
              <a:t> av </a:t>
            </a:r>
            <a:r>
              <a:rPr lang="en-US"/>
              <a:t>närstående</a:t>
            </a:r>
            <a:r>
              <a:rPr lang="en-US" dirty="0"/>
              <a:t>/god man, </a:t>
            </a:r>
            <a:r>
              <a:rPr lang="en-US"/>
              <a:t>hantera</a:t>
            </a:r>
            <a:r>
              <a:rPr lang="en-US" dirty="0"/>
              <a:t> </a:t>
            </a:r>
            <a:r>
              <a:rPr lang="en-US"/>
              <a:t>sina</a:t>
            </a:r>
            <a:r>
              <a:rPr lang="en-US" dirty="0"/>
              <a:t> </a:t>
            </a:r>
            <a:r>
              <a:rPr lang="en-US"/>
              <a:t>privata</a:t>
            </a:r>
            <a:r>
              <a:rPr lang="en-US" dirty="0"/>
              <a:t> </a:t>
            </a:r>
            <a:r>
              <a:rPr lang="en-US"/>
              <a:t>medel</a:t>
            </a:r>
            <a:r>
              <a:rPr lang="en-US" dirty="0"/>
              <a:t> (</a:t>
            </a:r>
            <a:r>
              <a:rPr lang="en-US"/>
              <a:t>kontanter</a:t>
            </a:r>
            <a:r>
              <a:rPr lang="en-US" dirty="0"/>
              <a:t>, </a:t>
            </a:r>
            <a:r>
              <a:rPr lang="en-US"/>
              <a:t>kontokort</a:t>
            </a:r>
            <a:r>
              <a:rPr lang="en-US" dirty="0"/>
              <a:t> och </a:t>
            </a:r>
            <a:r>
              <a:rPr lang="en-US"/>
              <a:t>likvärdigt</a:t>
            </a:r>
            <a:r>
              <a:rPr lang="en-US" dirty="0"/>
              <a:t>). 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CAF767B3-1914-AB33-4A70-87C70194EB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1"/>
          <a:stretch>
            <a:fillRect/>
          </a:stretch>
        </p:blipFill>
        <p:spPr>
          <a:xfrm>
            <a:off x="6990456" y="1736729"/>
            <a:ext cx="4177588" cy="41767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17824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410924-CE78-E0E3-8690-516D305B9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</p:spPr>
        <p:txBody>
          <a:bodyPr anchor="ctr">
            <a:normAutofit/>
          </a:bodyPr>
          <a:lstStyle/>
          <a:p>
            <a:r>
              <a:rPr lang="sv-SE" dirty="0"/>
              <a:t>Hur har vi gått tillväga?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6C30DD2-D069-8018-BC4A-F939FC1BD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7" y="1736729"/>
            <a:ext cx="8246155" cy="4176710"/>
          </a:xfrm>
        </p:spPr>
        <p:txBody>
          <a:bodyPr>
            <a:normAutofit/>
          </a:bodyPr>
          <a:lstStyle/>
          <a:p>
            <a:r>
              <a:rPr lang="sv-SE" dirty="0"/>
              <a:t>Kvalitetsutvecklare samlade in synpunkter från respektive verksamhetsledning</a:t>
            </a:r>
          </a:p>
          <a:p>
            <a:r>
              <a:rPr lang="sv-SE" dirty="0"/>
              <a:t> En del synpunkter om att processen är komplicerad</a:t>
            </a:r>
            <a:br>
              <a:rPr lang="sv-SE" dirty="0"/>
            </a:br>
            <a:r>
              <a:rPr lang="sv-SE" dirty="0"/>
              <a:t>	- avstämt med jurist och processen måste se ut som den gör</a:t>
            </a:r>
            <a:br>
              <a:rPr lang="sv-SE" dirty="0"/>
            </a:br>
            <a:r>
              <a:rPr lang="sv-SE" dirty="0"/>
              <a:t>	- förenkling av rutinen snarare än processen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11" name="Bildobjekt 10" descr="En bild som visar Grafik, Teckensnitt, symbol, design">
            <a:extLst>
              <a:ext uri="{FF2B5EF4-FFF2-40B4-BE49-F238E27FC236}">
                <a16:creationId xmlns:a16="http://schemas.microsoft.com/office/drawing/2014/main" id="{596EB8A1-A737-456E-377C-DAE59BC900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882" y="2560639"/>
            <a:ext cx="3646714" cy="364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225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33CE7F-3B11-60FA-7EAC-9C360401E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har vi ändrat?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A2F2E989-2726-EB13-5F69-F378EC36462B}"/>
              </a:ext>
            </a:extLst>
          </p:cNvPr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2297931852"/>
              </p:ext>
            </p:extLst>
          </p:nvPr>
        </p:nvGraphicFramePr>
        <p:xfrm>
          <a:off x="432594" y="1383347"/>
          <a:ext cx="11326812" cy="5069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17054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6FBD31-1566-438B-934E-356228C0F8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Lovisa Jonsson, Maja Klein, Liselotte Liljedahl</a:t>
            </a:r>
          </a:p>
          <a:p>
            <a:endParaRPr lang="sv-SE" b="0" dirty="0"/>
          </a:p>
          <a:p>
            <a:r>
              <a:rPr lang="sv-SE" b="0" dirty="0"/>
              <a:t>lovisa.jonsson@aldrevardomsorg.goteborg.se maja.klein@aldrevardomsorg.goteborg.se</a:t>
            </a:r>
            <a:br>
              <a:rPr lang="sv-SE" b="0" dirty="0"/>
            </a:br>
            <a:r>
              <a:rPr lang="sv-SE" b="0" dirty="0"/>
              <a:t>liselotte.liljedahl@aldrevardomsorg.goteborg.se</a:t>
            </a:r>
          </a:p>
          <a:p>
            <a:endParaRPr lang="sv-SE" dirty="0"/>
          </a:p>
          <a:p>
            <a:r>
              <a:rPr lang="sv-SE" dirty="0"/>
              <a:t>Äldre samt vård- och omsorgsförvaltningen, Göteborgs Stad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F8A528-8A70-9273-5BD5-41BE0F97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1576468557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265C060E-099B-415E-BA42-CFF4637A76E3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96B90783-CC75-467E-BCB7-F6EEC8079FBB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294A0308-BA35-4687-91CC-A7A467E5485B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E0181F68-6937-48C4-9B2F-4650D7D56AE7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AB207AF3-E8F2-4D0A-9ED5-1E67730710DE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F0FC8579-1FAF-4789-888A-17E82A425BCA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B85D439A-F943-47EB-846D-72AF4F255BFA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4BB8F8E-F791-49CB-B254-08158F11DD17}" vid="{8F9D1DAA-C6FE-4D84-A98D-E176855209CB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85C2DBA1</Template>
  <TotalTime>0</TotalTime>
  <Words>300</Words>
  <Application>Microsoft Office PowerPoint</Application>
  <PresentationFormat>Bredbild</PresentationFormat>
  <Paragraphs>29</Paragraphs>
  <Slides>5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5</vt:i4>
      </vt:variant>
    </vt:vector>
  </HeadingPairs>
  <TitlesOfParts>
    <vt:vector size="17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Rutin för privata medel på VOB och korttid </vt:lpstr>
      <vt:lpstr>Grundregel</vt:lpstr>
      <vt:lpstr>Hur har vi gått tillväga?</vt:lpstr>
      <vt:lpstr>Vad har vi ändrat?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Lovisa Jonsson</dc:creator>
  <cp:lastModifiedBy>Ida Schedin</cp:lastModifiedBy>
  <cp:revision>8</cp:revision>
  <dcterms:created xsi:type="dcterms:W3CDTF">2025-09-03T09:07:37Z</dcterms:created>
  <dcterms:modified xsi:type="dcterms:W3CDTF">2025-10-06T06:08:11Z</dcterms:modified>
</cp:coreProperties>
</file>